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8" r:id="rId3"/>
    <p:sldId id="257" r:id="rId4"/>
    <p:sldId id="312" r:id="rId5"/>
    <p:sldId id="311" r:id="rId6"/>
    <p:sldId id="289" r:id="rId7"/>
    <p:sldId id="318" r:id="rId8"/>
    <p:sldId id="290" r:id="rId9"/>
    <p:sldId id="319" r:id="rId10"/>
    <p:sldId id="310" r:id="rId11"/>
    <p:sldId id="304" r:id="rId12"/>
    <p:sldId id="291" r:id="rId13"/>
    <p:sldId id="303" r:id="rId14"/>
    <p:sldId id="305" r:id="rId15"/>
    <p:sldId id="307" r:id="rId16"/>
    <p:sldId id="298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F61-6969-4277-943D-41577256267A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3EE9-5A9B-4058-9733-EE36DFA5D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C3FC-3300-4232-B84C-4BE7A0D20B85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7E85-EB1E-4CB8-8465-43603FBD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788A-CD7E-4DB8-A743-2F2D1A9E8897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ECAB-C938-4F27-9BE2-73EDEF1A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E1D5-FB0D-4BCF-99D5-1C9EEFBDC7C5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6FDA-1F64-4138-B6F9-851643BC3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3665-36DE-4436-BCFE-B3222B69E34F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DB11-3BD4-462A-A31E-12A1206C5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C619-0DFD-4965-9DB9-C1E04F4A3258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2E78-1C6C-445A-AE55-460A669D4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92BD-7E01-4C4B-89D4-76896D50AC5E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E95-E5CF-49E2-9DA6-3D79624B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3DD7-2F67-4A35-BD74-5CDEF528A401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94C2-F3F3-4363-86B0-81FD199C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1E10-4AEC-4CC9-A7BA-0FB6998130F0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D5BD-D94E-4B79-89DD-107C45AF7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AE4E-2A64-4D39-BBCA-C571DDEFDABB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89EA-7FAD-474C-9D31-240C039D3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28FE-2677-4D8C-A9ED-7D9435CF2B0A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9691-0F1E-4151-8195-6C0E34EC7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AD0DBD-8B31-44F7-9512-FFCBD930A596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E4CE6-273F-440D-AA55-DBE548020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11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pPr eaLnBrk="1" hangingPunct="1"/>
            <a:r>
              <a:rPr lang="ru-RU" sz="4500" smtClean="0">
                <a:latin typeface="Cambria" pitchFamily="18" charset="0"/>
              </a:rPr>
              <a:t>Современные тенденции развития гидрометеорологического приборостроения по итогам выставки </a:t>
            </a:r>
            <a:br>
              <a:rPr lang="ru-RU" sz="4500" smtClean="0">
                <a:latin typeface="Cambria" pitchFamily="18" charset="0"/>
              </a:rPr>
            </a:br>
            <a:r>
              <a:rPr lang="en-US" sz="4500" smtClean="0">
                <a:latin typeface="Cambria" pitchFamily="18" charset="0"/>
              </a:rPr>
              <a:t>METEOEXPO </a:t>
            </a:r>
            <a:r>
              <a:rPr lang="ru-RU" sz="4500" smtClean="0">
                <a:latin typeface="Cambria" pitchFamily="18" charset="0"/>
              </a:rPr>
              <a:t>201</a:t>
            </a:r>
            <a:r>
              <a:rPr lang="ru-RU" sz="4500" smtClean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Новые технологии в измерениях</a:t>
            </a:r>
          </a:p>
        </p:txBody>
      </p:sp>
      <p:pic>
        <p:nvPicPr>
          <p:cNvPr id="22530" name="Picture 3" descr="D:\Работа\Презентации\Фото\Biral BTD 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55788"/>
            <a:ext cx="290036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Volchkov AV\Desktop\Фото\thies clima 3D stereo disdr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404812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148263" y="1397000"/>
            <a:ext cx="2587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BIRAL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Великобритания)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086350" y="5013325"/>
            <a:ext cx="3024188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Детектор гроз </a:t>
            </a:r>
            <a:r>
              <a:rPr lang="en-US" sz="4000" dirty="0" smtClean="0">
                <a:latin typeface="Cambria" panose="02040503050406030204" pitchFamily="18" charset="0"/>
              </a:rPr>
              <a:t>BTD-300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476375" y="1495425"/>
            <a:ext cx="2586038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THIES CLIMA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Германия)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644650" y="4076700"/>
            <a:ext cx="2587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3</a:t>
            </a:r>
            <a:r>
              <a:rPr lang="en-US" sz="6400" dirty="0" smtClean="0">
                <a:latin typeface="Cambria" panose="02040503050406030204" pitchFamily="18" charset="0"/>
              </a:rPr>
              <a:t>D stereo </a:t>
            </a:r>
            <a:r>
              <a:rPr lang="ru-RU" sz="6400" dirty="0" err="1" smtClean="0">
                <a:latin typeface="Cambria" panose="02040503050406030204" pitchFamily="18" charset="0"/>
              </a:rPr>
              <a:t>дисдрометр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086350" y="5575300"/>
            <a:ext cx="3024188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Электростатический принцип</a:t>
            </a:r>
            <a:endParaRPr lang="en-US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55650" y="5013325"/>
            <a:ext cx="3024188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 smtClean="0">
                <a:latin typeface="Cambria" panose="02040503050406030204" pitchFamily="18" charset="0"/>
              </a:rPr>
              <a:t>3D</a:t>
            </a:r>
            <a:r>
              <a:rPr lang="ru-RU" sz="8000" dirty="0" smtClean="0">
                <a:latin typeface="Cambria" panose="02040503050406030204" pitchFamily="18" charset="0"/>
              </a:rPr>
              <a:t> стерео</a:t>
            </a:r>
            <a:r>
              <a:rPr lang="en-US" sz="8000" dirty="0" smtClean="0">
                <a:latin typeface="Cambria" panose="02040503050406030204" pitchFamily="18" charset="0"/>
              </a:rPr>
              <a:t>-</a:t>
            </a:r>
            <a:r>
              <a:rPr lang="ru-RU" sz="8000" dirty="0" smtClean="0">
                <a:latin typeface="Cambria" panose="02040503050406030204" pitchFamily="18" charset="0"/>
              </a:rPr>
              <a:t>камера, лазерные светодиоды</a:t>
            </a:r>
            <a:endParaRPr lang="en-US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Новые технологии в измерениях</a:t>
            </a:r>
          </a:p>
        </p:txBody>
      </p:sp>
      <p:pic>
        <p:nvPicPr>
          <p:cNvPr id="23554" name="Picture 4" descr="D:\Работа\Презентации\Фото\FT Technolo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979613"/>
            <a:ext cx="18081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Работа\Презентации\Фото\SR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1743075"/>
            <a:ext cx="30511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-36513" y="1336675"/>
            <a:ext cx="2587626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FT </a:t>
            </a:r>
            <a:r>
              <a:rPr lang="en-US" sz="6400" dirty="0">
                <a:latin typeface="Cambria" panose="02040503050406030204" pitchFamily="18" charset="0"/>
              </a:rPr>
              <a:t>TECHNOLOGIES 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>
                <a:latin typeface="Cambria" panose="02040503050406030204" pitchFamily="18" charset="0"/>
              </a:rPr>
              <a:t>Великобритания</a:t>
            </a:r>
            <a:r>
              <a:rPr lang="ru-RU" sz="6400" dirty="0" smtClean="0">
                <a:latin typeface="Cambria" panose="02040503050406030204" pitchFamily="18" charset="0"/>
              </a:rPr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46038" y="4508500"/>
            <a:ext cx="3024188" cy="83343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Датчик ветра </a:t>
            </a:r>
            <a:r>
              <a:rPr lang="en-US" sz="4000" dirty="0" smtClean="0">
                <a:latin typeface="Cambria" panose="02040503050406030204" pitchFamily="18" charset="0"/>
              </a:rPr>
              <a:t>FT742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35213" y="1387475"/>
            <a:ext cx="3214687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HUKSEFLUX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(Нидерланды)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695575" y="4000500"/>
            <a:ext cx="3024188" cy="83343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Пиранометр </a:t>
            </a:r>
            <a:r>
              <a:rPr lang="en-US" sz="4000" dirty="0" smtClean="0">
                <a:latin typeface="Cambria" panose="02040503050406030204" pitchFamily="18" charset="0"/>
              </a:rPr>
              <a:t>SR25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759450" y="5805488"/>
            <a:ext cx="3246438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Датчики ветра для смартфонов</a:t>
            </a:r>
            <a:endParaRPr lang="en-US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3561" name="Picture 4" descr="C:\Users\Volchkov AV\Desktop\Фото\VAAVU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338" y="2133600"/>
            <a:ext cx="946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549900" y="1430338"/>
            <a:ext cx="321310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VAAVUD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(Дания)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3563" name="Picture 3" descr="C:\Users\Volchkov AV\Desktop\Фото\vaavud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5" y="2441575"/>
            <a:ext cx="1816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 descr="C:\Users\Volchkov AV\Desktop\Фото\vaavud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6338" y="3511550"/>
            <a:ext cx="1090612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2695575" y="4760913"/>
            <a:ext cx="3024188" cy="83343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en-US" sz="23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-128588" y="5178425"/>
            <a:ext cx="3024188" cy="11303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Принцип 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акустического 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резонанса</a:t>
            </a:r>
            <a:endParaRPr lang="en-US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2709863" y="4581525"/>
            <a:ext cx="3024187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000" dirty="0" smtClean="0">
                <a:latin typeface="Cambria" panose="02040503050406030204" pitchFamily="18" charset="0"/>
              </a:rPr>
              <a:t>Сапфировый колпак</a:t>
            </a:r>
            <a:endParaRPr lang="en-US" sz="5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Уменьшение погрешности измерений</a:t>
            </a:r>
          </a:p>
        </p:txBody>
      </p:sp>
      <p:pic>
        <p:nvPicPr>
          <p:cNvPr id="24578" name="Picture 2" descr="D:\Работа\Презентации\Фото\Lufft SHM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16188"/>
            <a:ext cx="22272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Работа\Презентации\Фото\Biral BTD 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84425"/>
            <a:ext cx="25654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388" y="1628775"/>
            <a:ext cx="2587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LUFFT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Германия)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8113" y="4732338"/>
            <a:ext cx="3024187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Датчик высоты снежного покрова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SHM 30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59113" y="1628775"/>
            <a:ext cx="2587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BIRAL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Великобритания)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46413" y="5270500"/>
            <a:ext cx="3024187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Детектор гроз </a:t>
            </a:r>
            <a:r>
              <a:rPr lang="en-US" sz="4000" dirty="0" smtClean="0">
                <a:latin typeface="Cambria" panose="02040503050406030204" pitchFamily="18" charset="0"/>
              </a:rPr>
              <a:t>BTD-300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4584" name="Picture 2" descr="C:\Users\Volchkov AV\Desktop\Фото\SMA Som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3249613"/>
            <a:ext cx="3138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942013" y="2349500"/>
            <a:ext cx="2587625" cy="7191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SOMMER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Австрия)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56300" y="4437063"/>
            <a:ext cx="3024188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Анализатор таяния снега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SMA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914650" y="5826125"/>
            <a:ext cx="287655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Точность: 95 – 99,9 %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Ложный сигнал </a:t>
            </a:r>
            <a:r>
              <a:rPr lang="en-US" sz="6400" dirty="0" smtClean="0">
                <a:latin typeface="Cambria" panose="02040503050406030204" pitchFamily="18" charset="0"/>
              </a:rPr>
              <a:t>&lt; </a:t>
            </a:r>
            <a:r>
              <a:rPr lang="ru-RU" sz="6400" dirty="0" smtClean="0">
                <a:latin typeface="Cambria" panose="02040503050406030204" pitchFamily="18" charset="0"/>
              </a:rPr>
              <a:t>2%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463" y="5680075"/>
            <a:ext cx="2622550" cy="83185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900" dirty="0" smtClean="0">
                <a:latin typeface="Cambria" panose="02040503050406030204" pitchFamily="18" charset="0"/>
              </a:rPr>
              <a:t>Погрешность: ± </a:t>
            </a:r>
            <a:r>
              <a:rPr lang="en-US" sz="4900" dirty="0" smtClean="0">
                <a:latin typeface="Cambria" panose="02040503050406030204" pitchFamily="18" charset="0"/>
              </a:rPr>
              <a:t>5 </a:t>
            </a:r>
            <a:r>
              <a:rPr lang="ru-RU" sz="4900" dirty="0" smtClean="0">
                <a:latin typeface="Cambria" panose="02040503050406030204" pitchFamily="18" charset="0"/>
              </a:rPr>
              <a:t>мм</a:t>
            </a:r>
            <a:endParaRPr lang="en-US" sz="49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995988" y="5270500"/>
            <a:ext cx="2547937" cy="831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latin typeface="Cambria" panose="02040503050406030204" pitchFamily="18" charset="0"/>
              </a:rPr>
              <a:t>Погрешность: 0,3%</a:t>
            </a:r>
            <a:endParaRPr lang="en-US" sz="26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Уменьшение энергопотребления</a:t>
            </a:r>
          </a:p>
        </p:txBody>
      </p:sp>
      <p:pic>
        <p:nvPicPr>
          <p:cNvPr id="25602" name="Picture 2" descr="D:\Работа\Презентации\Фото\SR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76700"/>
            <a:ext cx="24225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lex-Anya\Desktop\Lambrecht precipi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125663"/>
            <a:ext cx="23764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D:\Работа\Презентации\Фото\FT Technolog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13" y="1946275"/>
            <a:ext cx="13017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84888" y="5476875"/>
            <a:ext cx="2554287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Датчик осадков </a:t>
            </a:r>
            <a:r>
              <a:rPr lang="en-US" sz="6400" dirty="0" smtClean="0">
                <a:latin typeface="Cambria" panose="02040503050406030204" pitchFamily="18" charset="0"/>
              </a:rPr>
              <a:t>RAIN(E)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3850" y="6026150"/>
            <a:ext cx="3024188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Пиранометр </a:t>
            </a:r>
            <a:r>
              <a:rPr lang="en-US" sz="6400" dirty="0" smtClean="0">
                <a:latin typeface="Cambria" panose="02040503050406030204" pitchFamily="18" charset="0"/>
              </a:rPr>
              <a:t>SR25</a:t>
            </a:r>
            <a:r>
              <a:rPr lang="ru-RU" sz="6400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с сапфировым колпаком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39700" y="3649663"/>
            <a:ext cx="3024188" cy="83343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Датчик ветра </a:t>
            </a:r>
            <a:r>
              <a:rPr lang="en-US" sz="4000" dirty="0" smtClean="0">
                <a:latin typeface="Cambria" panose="02040503050406030204" pitchFamily="18" charset="0"/>
              </a:rPr>
              <a:t>FT742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-123825" y="1196975"/>
            <a:ext cx="3024188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10000" b="1" dirty="0" smtClean="0">
              <a:latin typeface="Cambria" panose="02040503050406030204" pitchFamily="18" charset="0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Уменьшение 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размеров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059113" y="1125538"/>
            <a:ext cx="3024187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Новые 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решения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795963" y="1331913"/>
            <a:ext cx="3024187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Солнечные 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0" dirty="0" smtClean="0">
                <a:latin typeface="Cambria" panose="02040503050406030204" pitchFamily="18" charset="0"/>
              </a:rPr>
              <a:t>батареи</a:t>
            </a:r>
            <a:endParaRPr lang="en-US" sz="10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5611" name="Picture 16" descr="IMG_35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2349500"/>
            <a:ext cx="221932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3203575" y="5805488"/>
            <a:ext cx="3168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mbria" pitchFamily="18" charset="0"/>
              </a:rPr>
              <a:t>Цифровой пиранометр класса «вторичный эталон» SR30.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Упрощение монтажа и технического обслуживания</a:t>
            </a:r>
          </a:p>
        </p:txBody>
      </p:sp>
      <p:pic>
        <p:nvPicPr>
          <p:cNvPr id="26626" name="Picture 2" descr="D:\Работа\Презентации\Фото\Winson SI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447925"/>
            <a:ext cx="1498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Volchkov AV\Desktop\Фото\SR 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8" y="5421313"/>
            <a:ext cx="16144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C:\Users\Volchkov AV\Desktop\Фото\sur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5" y="2565400"/>
            <a:ext cx="10922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:\Users\Volchkov AV\Desktop\Фото\flat mou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430463"/>
            <a:ext cx="7540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C:\Users\Volchkov AV\Desktop\Фото\pipe mou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2588" y="2376488"/>
            <a:ext cx="7762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C:\Users\Volchkov AV\Desktop\Фото\surface mou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4863" y="4295775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3" descr="C:\Users\Volchkov AV\Desktop\Фото\pipe b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7675" y="42941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4" descr="C:\Users\Volchkov AV\Desktop\Фото\flat b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0088" y="4265613"/>
            <a:ext cx="714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5292725" y="1484313"/>
            <a:ext cx="342265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Монтаж 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на разные поверхности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6635" name="Picture 15" descr="C:\Users\Volchkov AV\Desktop\Фото\MaxiM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6050" y="4995863"/>
            <a:ext cx="12239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бъект 2"/>
          <p:cNvSpPr txBox="1">
            <a:spLocks/>
          </p:cNvSpPr>
          <p:nvPr/>
        </p:nvSpPr>
        <p:spPr>
          <a:xfrm>
            <a:off x="107950" y="4295775"/>
            <a:ext cx="321310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Подключение датчиков к любому измерительному блоку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3471863" y="4365625"/>
            <a:ext cx="2081212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 smtClean="0">
                <a:latin typeface="Cambria" panose="02040503050406030204" pitchFamily="18" charset="0"/>
              </a:rPr>
              <a:t>Plug and play</a:t>
            </a: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6638" name="Picture 16" descr="C:\Users\Volchkov AV\Desktop\Фото\WXT520 Vaisal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0538" y="2376488"/>
            <a:ext cx="166528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" descr="C:\Users\Volchkov AV\Desktop\Фото\CR6 Data logg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5194300"/>
            <a:ext cx="18002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3" descr="C:\Users\Volchkov AV\Desktop\Фото\Hygromet 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4840288"/>
            <a:ext cx="2762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бъект 2"/>
          <p:cNvSpPr txBox="1">
            <a:spLocks/>
          </p:cNvSpPr>
          <p:nvPr/>
        </p:nvSpPr>
        <p:spPr>
          <a:xfrm>
            <a:off x="930275" y="1484313"/>
            <a:ext cx="321310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Отсутствие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движущихся частей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и минимальные размеры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6642" name="Picture 17" descr="C:\Users\Volchkov AV\Desktop\Фото\rain(e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5825" y="2492375"/>
            <a:ext cx="13208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Volchkov AV\Desktop\Фото\biral VPF-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0" y="2266950"/>
            <a:ext cx="215741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Упрощение монтажа и технического обслуживания</a:t>
            </a:r>
          </a:p>
        </p:txBody>
      </p:sp>
      <p:pic>
        <p:nvPicPr>
          <p:cNvPr id="27651" name="Picture 2" descr="D:\Работа\Презентации\Фото\Solys tracker Ki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4318000"/>
            <a:ext cx="25717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D:\Работа\Презентации\Фото\SMP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850" y="4935538"/>
            <a:ext cx="21542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539750" y="1341438"/>
            <a:ext cx="2081213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Упрощенная настройка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3857625" y="1557338"/>
            <a:ext cx="2303463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Встроенный механизм самокалибровки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88125" y="1557338"/>
            <a:ext cx="230505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Отсутствие дополнительного оборудования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43363" y="4381500"/>
            <a:ext cx="208280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Встроенный осушитель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7657" name="Picture 2" descr="H:\Фото\pyrgeome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38" y="2003425"/>
            <a:ext cx="2408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-165100" y="3805238"/>
            <a:ext cx="3490913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без ввода коэффициентов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-93663" y="6503988"/>
            <a:ext cx="3490913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без ввода координат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7660" name="Picture 3" descr="C:\Users\Alex-Anya\Desktop\П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579688"/>
            <a:ext cx="2384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" descr="C:\Users\Alex-Anya\Desktop\адапт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938" y="4797425"/>
            <a:ext cx="122713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75463" y="2781300"/>
            <a:ext cx="1985962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32588" y="2708275"/>
            <a:ext cx="2160587" cy="1296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64388" y="4941888"/>
            <a:ext cx="1655762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164388" y="4941888"/>
            <a:ext cx="1655762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Volchkov AV\Desktop\Фото\Передача данных  CIAP and Mic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631950"/>
            <a:ext cx="41211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Volchkov AV\Desktop\Фото\Hobo RX 3000 On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2420938"/>
            <a:ext cx="37004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033463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Передача данных и работа с данными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6463" y="2347913"/>
            <a:ext cx="1849437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ONSET</a:t>
            </a:r>
            <a:endParaRPr lang="ru-RU" sz="6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(США)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76825" y="4900613"/>
            <a:ext cx="308610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Система дистанционного мониторинга 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HOBO RX 3000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107950" y="1012825"/>
            <a:ext cx="1366838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WI-FI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Ethernet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6150" y="1077913"/>
            <a:ext cx="1211263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Спутник</a:t>
            </a:r>
            <a:endParaRPr lang="en-US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39925" y="1076325"/>
            <a:ext cx="1344613" cy="83343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Радиоканал</a:t>
            </a:r>
            <a:endParaRPr lang="en-US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78150" y="1025525"/>
            <a:ext cx="1368425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GPRS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GSM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891088" y="1479550"/>
            <a:ext cx="3457575" cy="104298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dirty="0" smtClean="0">
                <a:latin typeface="Cambria" panose="02040503050406030204" pitchFamily="18" charset="0"/>
              </a:rPr>
              <a:t>Передача данных на веб-портал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798513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Передача данных и работа с данными</a:t>
            </a:r>
          </a:p>
        </p:txBody>
      </p:sp>
      <p:pic>
        <p:nvPicPr>
          <p:cNvPr id="29698" name="Picture 2" descr="D:\Работа\Презентации\Фото\Meteof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628775"/>
            <a:ext cx="27082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D:\Работа\Презентации\Фото\Meteoheli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988" y="4152900"/>
            <a:ext cx="27384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D:\Работа\Презентации\Фото\Meteohel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359025"/>
            <a:ext cx="295275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60475" y="5738813"/>
            <a:ext cx="1800225" cy="7191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BARANI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Словакия)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950" y="1619250"/>
            <a:ext cx="5400675" cy="7191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Компактная метеостанция </a:t>
            </a:r>
            <a:r>
              <a:rPr lang="en-US" sz="8000" dirty="0" smtClean="0">
                <a:latin typeface="Cambria" panose="02040503050406030204" pitchFamily="18" charset="0"/>
              </a:rPr>
              <a:t>METEOHELIX</a:t>
            </a: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18188" y="836613"/>
            <a:ext cx="3095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Веб-платформа для работы с метеоданными </a:t>
            </a:r>
            <a:r>
              <a:rPr lang="en-US" sz="8000" dirty="0" smtClean="0">
                <a:latin typeface="Cambria" panose="02040503050406030204" pitchFamily="18" charset="0"/>
              </a:rPr>
              <a:t>METEOFACT</a:t>
            </a:r>
            <a:endParaRPr lang="ru-RU" sz="8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75013" y="3284538"/>
            <a:ext cx="25923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3870325" y="3284538"/>
            <a:ext cx="1368425" cy="417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GPRS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28988" y="2692400"/>
            <a:ext cx="2449512" cy="4159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Передача данных на веб-портал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085851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Системы прогнозирования</a:t>
            </a:r>
          </a:p>
        </p:txBody>
      </p:sp>
      <p:pic>
        <p:nvPicPr>
          <p:cNvPr id="30722" name="Picture 2" descr="D:\Работа\Презентации\Фото\METEO 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719513"/>
            <a:ext cx="43688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Alex-Anya\Desktop\i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931988"/>
            <a:ext cx="2755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Работа\Презентации\Фото\IR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4240213"/>
            <a:ext cx="30861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051425" y="1196975"/>
            <a:ext cx="321310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VAISALA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(Финляндия)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852936"/>
            <a:ext cx="381635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METEO FRANCE INTERNATIONAL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(Франция)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11113" y="1090613"/>
            <a:ext cx="5351463" cy="20843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Есть интернет – есть доступ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Упрощение интерфейса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Улучшение качества изображения</a:t>
            </a:r>
          </a:p>
          <a:p>
            <a:pPr marL="457200" lvl="1" indent="0" fontAlgn="auto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Cambria" panose="02040503050406030204" pitchFamily="18" charset="0"/>
              </a:rPr>
              <a:t>Возможность работы с несколькими экранами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Users\Volchkov AV\Desktop\Фото (Брюссель)\DSCN6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196850"/>
            <a:ext cx="46259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Volchkov AV\Desktop\Фото\DSCN6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48037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798513"/>
          </a:xfrm>
          <a:gradFill flip="none"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FF"/>
                </a:solidFill>
                <a:latin typeface="Cambria" pitchFamily="18" charset="0"/>
              </a:rPr>
              <a:t>METEOEXPO 201</a:t>
            </a:r>
            <a:r>
              <a:rPr lang="ru-RU" sz="4000" smtClean="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pic>
        <p:nvPicPr>
          <p:cNvPr id="14340" name="Picture 3" descr="C:\Users\Volchkov AV\Desktop\Фото\DSCN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8838"/>
            <a:ext cx="461168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Users\Volchkov AV\Desktop\Фото (Брюссель)\DSCN6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025" y="3387725"/>
            <a:ext cx="46259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052513"/>
          </a:xfrm>
          <a:gradFill flip="none"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Основные положения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569325" cy="525621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Комплексность</a:t>
            </a:r>
            <a:r>
              <a:rPr lang="en-US" sz="2500" smtClean="0">
                <a:latin typeface="Cambria" pitchFamily="18" charset="0"/>
              </a:rPr>
              <a:t> - </a:t>
            </a:r>
            <a:r>
              <a:rPr lang="ru-RU" sz="2500" smtClean="0">
                <a:latin typeface="Cambria" pitchFamily="18" charset="0"/>
              </a:rPr>
              <a:t>компактность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Диапазон измерений и условия эксплуатации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Новые технологии в измерениях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Уменьшение погрешности измерений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Уменьшение энергопотребления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Упрощение монтажа и технического обслуживания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Передача данных и работа с данными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Системы прогнозирования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ru-RU" sz="2500" smtClean="0">
                <a:latin typeface="Cambria" pitchFamily="18" charset="0"/>
              </a:rPr>
              <a:t> Мониторинг атмосферного воздуха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ru-RU" sz="25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144588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Комплексность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43213" y="6149975"/>
            <a:ext cx="3214687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LAMBRECHT METEO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(Германия)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60325" y="908050"/>
            <a:ext cx="9251950" cy="1270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Cambria" panose="02040503050406030204" pitchFamily="18" charset="0"/>
              </a:rPr>
              <a:t>Метеорологические станции «всё в одном»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6388" name="Picture 2" descr="C:\Users\Volchkov AV\Desktop\Фото\Lambrecht met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801813"/>
            <a:ext cx="38211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725" y="1689100"/>
            <a:ext cx="125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Скорость</a:t>
            </a:r>
          </a:p>
          <a:p>
            <a:pPr algn="ctr"/>
            <a:r>
              <a:rPr lang="ru-RU" sz="2000">
                <a:latin typeface="Cambria" pitchFamily="18" charset="0"/>
              </a:rPr>
              <a:t>ветра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48300" y="2792413"/>
            <a:ext cx="1804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Температура</a:t>
            </a:r>
          </a:p>
          <a:p>
            <a:pPr algn="ctr"/>
            <a:r>
              <a:rPr lang="ru-RU" sz="2000">
                <a:latin typeface="Cambria" pitchFamily="18" charset="0"/>
              </a:rPr>
              <a:t> и влажность, </a:t>
            </a:r>
          </a:p>
          <a:p>
            <a:pPr algn="ctr"/>
            <a:r>
              <a:rPr lang="ru-RU" sz="2000">
                <a:latin typeface="Cambria" pitchFamily="18" charset="0"/>
              </a:rPr>
              <a:t>давление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37350" y="4816475"/>
            <a:ext cx="102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Осадки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76463" y="2900363"/>
            <a:ext cx="1911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Актинометрия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51050" y="1689100"/>
            <a:ext cx="1728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Направление</a:t>
            </a:r>
          </a:p>
          <a:p>
            <a:pPr algn="ctr"/>
            <a:r>
              <a:rPr lang="ru-RU" sz="2000">
                <a:latin typeface="Cambria" pitchFamily="18" charset="0"/>
              </a:rPr>
              <a:t>ветра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97213" y="40957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Логгер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Комплексность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01600" y="1196975"/>
            <a:ext cx="9251950" cy="1270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Cambria" panose="02040503050406030204" pitchFamily="18" charset="0"/>
              </a:rPr>
              <a:t>Метеорологические станции «всё в одном»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7411" name="Picture 2" descr="C:\Users\Volchkov AV\Desktop\Фото\LSI weather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65350"/>
            <a:ext cx="28860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Volchkov AV\Desktop\Фото\Intermet weather 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165350"/>
            <a:ext cx="2320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776538" y="4540250"/>
            <a:ext cx="321310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LSI LASTEM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(Италия)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11863" y="5918200"/>
            <a:ext cx="321310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INTERMET AFRICA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(ЮАР)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7415" name="Picture 2" descr="C:\Users\Alex-Anya\Desktop\Microstep Mis Weather 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54238"/>
            <a:ext cx="19431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-323850" y="6129338"/>
            <a:ext cx="321310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MICROSTEP-MIS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(Словакия)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Комплексность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69013" y="2274888"/>
            <a:ext cx="2879725" cy="68103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GILL INSTRUMENTS Ltd.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 (Великобритания)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433388" y="2274888"/>
            <a:ext cx="3213101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VAISALA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(Финляндия)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325" y="2274888"/>
            <a:ext cx="2587625" cy="720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LUFFT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(</a:t>
            </a:r>
            <a:r>
              <a:rPr lang="ru-RU" sz="6400" dirty="0" smtClean="0">
                <a:latin typeface="Cambria" panose="02040503050406030204" pitchFamily="18" charset="0"/>
              </a:rPr>
              <a:t>Германия)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00013" y="5411788"/>
            <a:ext cx="2546351" cy="83343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latin typeface="Cambria" panose="02040503050406030204" pitchFamily="18" charset="0"/>
              </a:rPr>
              <a:t>WXT 5</a:t>
            </a:r>
            <a:r>
              <a:rPr lang="ru-RU" sz="4000" dirty="0" smtClean="0">
                <a:latin typeface="Cambria" panose="02040503050406030204" pitchFamily="18" charset="0"/>
              </a:rPr>
              <a:t>3</a:t>
            </a:r>
            <a:r>
              <a:rPr lang="en-US" sz="4000" dirty="0" smtClean="0">
                <a:latin typeface="Cambria" panose="02040503050406030204" pitchFamily="18" charset="0"/>
              </a:rPr>
              <a:t>0</a:t>
            </a:r>
            <a:endParaRPr lang="ru-RU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235700" y="5416550"/>
            <a:ext cx="2546350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latin typeface="Cambria" panose="02040503050406030204" pitchFamily="18" charset="0"/>
              </a:rPr>
              <a:t>MAXIMET GMX</a:t>
            </a:r>
            <a:endParaRPr lang="ru-RU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76600" y="5408613"/>
            <a:ext cx="2546350" cy="83343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latin typeface="Cambria" panose="02040503050406030204" pitchFamily="18" charset="0"/>
              </a:rPr>
              <a:t>WS502-UMB</a:t>
            </a:r>
            <a:endParaRPr lang="ru-RU" sz="40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8440" name="Picture 2" descr="D:\Работа\Презентации\Фото\WS502-UMB Luf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3276600"/>
            <a:ext cx="250983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D:\Работа\Презентации\Фото\Maxi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3241675"/>
            <a:ext cx="18002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D:\Работа\Презентации\Фото\WXT520 Vais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21013"/>
            <a:ext cx="24431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1979613" y="1473200"/>
            <a:ext cx="4975225" cy="116205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700" dirty="0" smtClean="0">
                <a:latin typeface="Cambria" panose="02040503050406030204" pitchFamily="18" charset="0"/>
              </a:rPr>
              <a:t>Компактные метеостанции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-100013" y="5826125"/>
            <a:ext cx="2546351" cy="83185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anose="02040503050406030204" pitchFamily="18" charset="0"/>
              </a:rPr>
              <a:t>⌀11</a:t>
            </a:r>
            <a:r>
              <a:rPr lang="en-US" sz="4000" dirty="0" smtClean="0">
                <a:latin typeface="Cambria" panose="02040503050406030204" pitchFamily="18" charset="0"/>
              </a:rPr>
              <a:t>5</a:t>
            </a:r>
            <a:r>
              <a:rPr lang="ru-RU" sz="4000" dirty="0" smtClean="0">
                <a:latin typeface="Cambria" panose="02040503050406030204" pitchFamily="18" charset="0"/>
              </a:rPr>
              <a:t> х 2</a:t>
            </a:r>
            <a:r>
              <a:rPr lang="en-US" sz="4000" dirty="0" smtClean="0">
                <a:latin typeface="Cambria" panose="02040503050406030204" pitchFamily="18" charset="0"/>
              </a:rPr>
              <a:t>38</a:t>
            </a:r>
            <a:r>
              <a:rPr lang="ru-RU" sz="4000" dirty="0" smtClean="0">
                <a:latin typeface="Cambria" panose="02040503050406030204" pitchFamily="18" charset="0"/>
              </a:rPr>
              <a:t> (мм)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35325" y="5826125"/>
            <a:ext cx="2547938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⌀1</a:t>
            </a:r>
            <a:r>
              <a:rPr lang="en-US" sz="6400" dirty="0" smtClean="0">
                <a:latin typeface="Cambria" panose="02040503050406030204" pitchFamily="18" charset="0"/>
              </a:rPr>
              <a:t>50</a:t>
            </a:r>
            <a:r>
              <a:rPr lang="ru-RU" sz="6400" dirty="0" smtClean="0">
                <a:latin typeface="Cambria" panose="02040503050406030204" pitchFamily="18" charset="0"/>
              </a:rPr>
              <a:t> х </a:t>
            </a:r>
            <a:r>
              <a:rPr lang="en-US" sz="6400" dirty="0" smtClean="0">
                <a:latin typeface="Cambria" panose="02040503050406030204" pitchFamily="18" charset="0"/>
              </a:rPr>
              <a:t>317</a:t>
            </a:r>
            <a:r>
              <a:rPr lang="ru-RU" sz="6400" dirty="0" smtClean="0">
                <a:latin typeface="Cambria" panose="02040503050406030204" pitchFamily="18" charset="0"/>
              </a:rPr>
              <a:t> (мм)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1,5 </a:t>
            </a:r>
            <a:r>
              <a:rPr lang="ru-RU" sz="6400" dirty="0" smtClean="0">
                <a:latin typeface="Cambria" panose="02040503050406030204" pitchFamily="18" charset="0"/>
              </a:rPr>
              <a:t>(кг)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300788" y="5822950"/>
            <a:ext cx="254635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⌀142 х 264 (мм)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0</a:t>
            </a:r>
            <a:r>
              <a:rPr lang="en-US" sz="6400" dirty="0" smtClean="0">
                <a:latin typeface="Cambria" panose="02040503050406030204" pitchFamily="18" charset="0"/>
              </a:rPr>
              <a:t>,</a:t>
            </a:r>
            <a:r>
              <a:rPr lang="ru-RU" sz="6400" dirty="0" smtClean="0">
                <a:latin typeface="Cambria" panose="02040503050406030204" pitchFamily="18" charset="0"/>
              </a:rPr>
              <a:t>7</a:t>
            </a:r>
            <a:r>
              <a:rPr lang="en-US" sz="6400" dirty="0" smtClean="0">
                <a:latin typeface="Cambria" panose="02040503050406030204" pitchFamily="18" charset="0"/>
              </a:rPr>
              <a:t> </a:t>
            </a:r>
            <a:r>
              <a:rPr lang="ru-RU" sz="6400" dirty="0" smtClean="0">
                <a:latin typeface="Cambria" panose="02040503050406030204" pitchFamily="18" charset="0"/>
              </a:rPr>
              <a:t>(кг) + 0,2 (кг)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Комплексность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01600" y="1196975"/>
            <a:ext cx="9251950" cy="1270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Cambria" panose="02040503050406030204" pitchFamily="18" charset="0"/>
              </a:rPr>
              <a:t>Метеорологические станции «всё в одном»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9459" name="Picture 2" descr="C:\Users\Volchkov AV\Desktop\Фото\LSI weather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65350"/>
            <a:ext cx="28860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Volchkov AV\Desktop\Фото\Intermet weather 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165350"/>
            <a:ext cx="2320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776538" y="4540250"/>
            <a:ext cx="321310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LSI LASTEM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(Италия)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11863" y="5918200"/>
            <a:ext cx="321310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INTERMET AFRICA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(ЮАР)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9463" name="Picture 2" descr="C:\Users\Alex-Anya\Desktop\Microstep Mis Weather 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133600"/>
            <a:ext cx="19431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-323850" y="6129338"/>
            <a:ext cx="3213100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MICROSTEP-MIS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(Словакия)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Cambria" pitchFamily="18" charset="0"/>
              </a:rPr>
              <a:t>Диапазон измерений и условия эксплуатации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0800" y="1349375"/>
            <a:ext cx="2479675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KIPP&amp;ZONEN 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(Нидерланды)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-19050" y="4745038"/>
            <a:ext cx="3024188" cy="8334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Прибор слежения за Солнцем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 </a:t>
            </a:r>
            <a:r>
              <a:rPr lang="en-US" sz="6400" dirty="0" smtClean="0">
                <a:latin typeface="Cambria" panose="02040503050406030204" pitchFamily="18" charset="0"/>
              </a:rPr>
              <a:t>SOLYS Gear Drive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0484" name="Picture 2" descr="C:\Users\Volchkov AV\Desktop\Фото\HD-Al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008188"/>
            <a:ext cx="25209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Volchkov AV\Desktop\Фото\WXT 530 Vais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217738"/>
            <a:ext cx="3352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D:\Работа\Презентации\Фото\04_Sun_Trackers_01b_SOLYS_Gear_Drive_01_SOLYS_Gear_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5" y="2060575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583238" y="1333500"/>
            <a:ext cx="321310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VAISALA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(Финляндия)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659438" y="4794250"/>
            <a:ext cx="3151187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Компактная метеостанция 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WXT 5</a:t>
            </a:r>
            <a:r>
              <a:rPr lang="ru-RU" sz="6400" dirty="0" smtClean="0">
                <a:latin typeface="Cambria" panose="02040503050406030204" pitchFamily="18" charset="0"/>
              </a:rPr>
              <a:t>3</a:t>
            </a:r>
            <a:r>
              <a:rPr lang="en-US" sz="6400" dirty="0" smtClean="0">
                <a:latin typeface="Cambria" panose="02040503050406030204" pitchFamily="18" charset="0"/>
              </a:rPr>
              <a:t>0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2960688" y="4791075"/>
            <a:ext cx="3024187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Датчик ветра 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HD-ALPINE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2828925" y="1371600"/>
            <a:ext cx="2759075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R.M</a:t>
            </a:r>
            <a:r>
              <a:rPr lang="en-US" sz="6400" dirty="0">
                <a:latin typeface="Cambria" panose="02040503050406030204" pitchFamily="18" charset="0"/>
              </a:rPr>
              <a:t>. YOUNG </a:t>
            </a:r>
            <a:r>
              <a:rPr lang="en-US" sz="6400" dirty="0" smtClean="0">
                <a:latin typeface="Cambria" panose="02040503050406030204" pitchFamily="18" charset="0"/>
              </a:rPr>
              <a:t>COMPANY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(США)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16613" y="5486400"/>
            <a:ext cx="2546350" cy="109061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-52….+</a:t>
            </a:r>
            <a:r>
              <a:rPr lang="en-US" sz="6400" dirty="0">
                <a:latin typeface="Cambria" panose="02040503050406030204" pitchFamily="18" charset="0"/>
              </a:rPr>
              <a:t>60 °C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Ветер до 60 м/с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Морские условия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889250" y="5710238"/>
            <a:ext cx="2546350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-5</a:t>
            </a:r>
            <a:r>
              <a:rPr lang="ru-RU" sz="6400" dirty="0" smtClean="0">
                <a:latin typeface="Cambria" panose="02040503050406030204" pitchFamily="18" charset="0"/>
              </a:rPr>
              <a:t>0</a:t>
            </a:r>
            <a:r>
              <a:rPr lang="en-US" sz="6400" dirty="0" smtClean="0">
                <a:latin typeface="Cambria" panose="02040503050406030204" pitchFamily="18" charset="0"/>
              </a:rPr>
              <a:t>….+</a:t>
            </a:r>
            <a:r>
              <a:rPr lang="en-US" sz="6400" dirty="0">
                <a:latin typeface="Cambria" panose="02040503050406030204" pitchFamily="18" charset="0"/>
              </a:rPr>
              <a:t>60 °C</a:t>
            </a:r>
            <a:endParaRPr lang="en-US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Ветер до 100 м/с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-319088" y="5578475"/>
            <a:ext cx="3175001" cy="83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-5</a:t>
            </a:r>
            <a:r>
              <a:rPr lang="ru-RU" sz="6400" dirty="0" smtClean="0">
                <a:latin typeface="Cambria" panose="02040503050406030204" pitchFamily="18" charset="0"/>
              </a:rPr>
              <a:t>0</a:t>
            </a:r>
            <a:r>
              <a:rPr lang="en-US" sz="6400" dirty="0" smtClean="0">
                <a:latin typeface="Cambria" panose="02040503050406030204" pitchFamily="18" charset="0"/>
              </a:rPr>
              <a:t>….+</a:t>
            </a:r>
            <a:r>
              <a:rPr lang="en-US" sz="6400" dirty="0">
                <a:latin typeface="Cambria" panose="02040503050406030204" pitchFamily="18" charset="0"/>
              </a:rPr>
              <a:t>60 °</a:t>
            </a:r>
            <a:r>
              <a:rPr lang="en-US" sz="6400" dirty="0" smtClean="0">
                <a:latin typeface="Cambria" panose="02040503050406030204" pitchFamily="18" charset="0"/>
              </a:rPr>
              <a:t>C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Условия Крайнего Севера</a:t>
            </a:r>
          </a:p>
          <a:p>
            <a:pPr marL="457200" lvl="1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525" y="-33338"/>
            <a:ext cx="9153525" cy="1336676"/>
          </a:xfrm>
          <a:gradFill flip="none">
            <a:lin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ru-RU" sz="3200" b="1" smtClean="0">
                <a:solidFill>
                  <a:srgbClr val="FFFFFF"/>
                </a:solidFill>
                <a:latin typeface="Arial" charset="0"/>
              </a:rPr>
              <a:t>Мониторинг атмосферного воздуха</a:t>
            </a:r>
          </a:p>
        </p:txBody>
      </p:sp>
      <p:sp>
        <p:nvSpPr>
          <p:cNvPr id="21506" name="Объект 2"/>
          <p:cNvSpPr txBox="1">
            <a:spLocks/>
          </p:cNvSpPr>
          <p:nvPr/>
        </p:nvSpPr>
        <p:spPr bwMode="auto">
          <a:xfrm>
            <a:off x="-19050" y="4745038"/>
            <a:ext cx="30241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5583238" y="1333500"/>
            <a:ext cx="3213100" cy="8334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400" dirty="0" smtClean="0">
                <a:latin typeface="Cambria" panose="02040503050406030204" pitchFamily="18" charset="0"/>
              </a:rPr>
              <a:t>VAISALA</a:t>
            </a:r>
            <a:endParaRPr lang="ru-RU" sz="6400" dirty="0" smtClean="0">
              <a:latin typeface="Cambria" panose="02040503050406030204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Cambria" panose="02040503050406030204" pitchFamily="18" charset="0"/>
              </a:rPr>
              <a:t>(Финляндия)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dirty="0" smtClean="0">
              <a:latin typeface="Cambria" panose="02040503050406030204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	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8" name="Объект 2"/>
          <p:cNvSpPr txBox="1">
            <a:spLocks/>
          </p:cNvSpPr>
          <p:nvPr/>
        </p:nvSpPr>
        <p:spPr bwMode="auto">
          <a:xfrm>
            <a:off x="5659438" y="4794250"/>
            <a:ext cx="3151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600">
              <a:latin typeface="Cambria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</p:txBody>
      </p:sp>
      <p:sp>
        <p:nvSpPr>
          <p:cNvPr id="21509" name="Объект 2"/>
          <p:cNvSpPr txBox="1">
            <a:spLocks/>
          </p:cNvSpPr>
          <p:nvPr/>
        </p:nvSpPr>
        <p:spPr bwMode="auto">
          <a:xfrm>
            <a:off x="5916613" y="5486400"/>
            <a:ext cx="2546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  <a:p>
            <a:pPr lvl="1" algn="ctr">
              <a:spcBef>
                <a:spcPct val="20000"/>
              </a:spcBef>
              <a:buFont typeface="Arial" charset="0"/>
              <a:buNone/>
            </a:pPr>
            <a:endParaRPr lang="ru-RU" sz="1600">
              <a:latin typeface="Cambria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</p:txBody>
      </p:sp>
      <p:sp>
        <p:nvSpPr>
          <p:cNvPr id="21510" name="Объект 2"/>
          <p:cNvSpPr txBox="1">
            <a:spLocks/>
          </p:cNvSpPr>
          <p:nvPr/>
        </p:nvSpPr>
        <p:spPr bwMode="auto">
          <a:xfrm>
            <a:off x="1187450" y="1341438"/>
            <a:ext cx="2546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  <a:p>
            <a:pPr lvl="1" algn="ctr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mbria" pitchFamily="18" charset="0"/>
              </a:rPr>
              <a:t>Компания Hukseflux Thermal Sensors</a:t>
            </a:r>
            <a:endParaRPr lang="ru-RU" sz="1600">
              <a:latin typeface="Cambria" pitchFamily="18" charset="0"/>
            </a:endParaRPr>
          </a:p>
          <a:p>
            <a:pPr lvl="1" algn="ctr">
              <a:spcBef>
                <a:spcPct val="20000"/>
              </a:spcBef>
              <a:buFont typeface="Arial" charset="0"/>
              <a:buNone/>
            </a:pPr>
            <a:r>
              <a:rPr lang="ru-RU" sz="1600">
                <a:latin typeface="Cambria" pitchFamily="18" charset="0"/>
              </a:rPr>
              <a:t>(Швейцария)</a:t>
            </a:r>
          </a:p>
        </p:txBody>
      </p:sp>
      <p:sp>
        <p:nvSpPr>
          <p:cNvPr id="21511" name="Объект 2"/>
          <p:cNvSpPr txBox="1">
            <a:spLocks/>
          </p:cNvSpPr>
          <p:nvPr/>
        </p:nvSpPr>
        <p:spPr bwMode="auto">
          <a:xfrm>
            <a:off x="611188" y="5445125"/>
            <a:ext cx="317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600" b="1">
                <a:latin typeface="Cambria" pitchFamily="18" charset="0"/>
              </a:rPr>
              <a:t>	</a:t>
            </a:r>
          </a:p>
          <a:p>
            <a:pPr lvl="1" algn="ctr">
              <a:spcBef>
                <a:spcPct val="20000"/>
              </a:spcBef>
              <a:buFont typeface="Arial" charset="0"/>
              <a:buNone/>
            </a:pPr>
            <a:r>
              <a:rPr lang="ru-RU" sz="1600">
                <a:latin typeface="Cambria" pitchFamily="18" charset="0"/>
              </a:rPr>
              <a:t>Система обнаружения и анализа аэрозолей PA-300. </a:t>
            </a:r>
            <a:r>
              <a:rPr lang="ru-RU" sz="1600" b="1">
                <a:latin typeface="Cambria" pitchFamily="18" charset="0"/>
              </a:rPr>
              <a:t>	</a:t>
            </a:r>
          </a:p>
        </p:txBody>
      </p:sp>
      <p:pic>
        <p:nvPicPr>
          <p:cNvPr id="21512" name="Picture 16" descr="vais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133600"/>
            <a:ext cx="20431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5867400" y="5084763"/>
            <a:ext cx="3095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Передатчик данных о качестве воздуха для измерения концентрации загрязняющих газов — AQT410 и AQT420</a:t>
            </a:r>
          </a:p>
        </p:txBody>
      </p:sp>
      <p:pic>
        <p:nvPicPr>
          <p:cNvPr id="21514" name="Picture 18" descr="IMG_3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20938"/>
            <a:ext cx="2268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177</Words>
  <Application>Microsoft Office PowerPoint</Application>
  <PresentationFormat>Экран (4:3)</PresentationFormat>
  <Paragraphs>485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Современные тенденции развития гидрометеорологического приборостроения по итогам выставки  METEOEXPO 2016</vt:lpstr>
      <vt:lpstr>METEOEXPO 2016</vt:lpstr>
      <vt:lpstr>Основные положения</vt:lpstr>
      <vt:lpstr>Комплексность</vt:lpstr>
      <vt:lpstr>Комплексность</vt:lpstr>
      <vt:lpstr>Комплексность</vt:lpstr>
      <vt:lpstr>Комплексность</vt:lpstr>
      <vt:lpstr>Диапазон измерений и условия эксплуатации</vt:lpstr>
      <vt:lpstr>Мониторинг атмосферного воздуха</vt:lpstr>
      <vt:lpstr>Новые технологии в измерениях</vt:lpstr>
      <vt:lpstr>Новые технологии в измерениях</vt:lpstr>
      <vt:lpstr>Уменьшение погрешности измерений</vt:lpstr>
      <vt:lpstr>Уменьшение энергопотребления</vt:lpstr>
      <vt:lpstr>Упрощение монтажа и технического обслуживания</vt:lpstr>
      <vt:lpstr>Упрощение монтажа и технического обслуживания</vt:lpstr>
      <vt:lpstr>Передача данных и работа с данными</vt:lpstr>
      <vt:lpstr>Передача данных и работа с данными</vt:lpstr>
      <vt:lpstr>Системы прогнозирования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Alex-Anya</dc:creator>
  <cp:lastModifiedBy>adm</cp:lastModifiedBy>
  <cp:revision>328</cp:revision>
  <dcterms:created xsi:type="dcterms:W3CDTF">2015-09-12T14:17:56Z</dcterms:created>
  <dcterms:modified xsi:type="dcterms:W3CDTF">2016-12-27T19:36:23Z</dcterms:modified>
</cp:coreProperties>
</file>